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400" r:id="rId2"/>
    <p:sldId id="415" r:id="rId3"/>
    <p:sldId id="391" r:id="rId4"/>
    <p:sldId id="414" r:id="rId5"/>
    <p:sldId id="417" r:id="rId6"/>
  </p:sldIdLst>
  <p:sldSz cx="18288000" cy="10287000"/>
  <p:notesSz cx="6858000" cy="9144000"/>
  <p:embeddedFontLst>
    <p:embeddedFont>
      <p:font typeface="Ara Hamah 1964 Bold" panose="020B0604020202020204" charset="-78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XB Yas Bold" panose="020B0604020202020204" charset="-78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ter Christman" initials="WC" lastIdx="1" clrIdx="0">
    <p:extLst>
      <p:ext uri="{19B8F6BF-5375-455C-9EA6-DF929625EA0E}">
        <p15:presenceInfo xmlns:p15="http://schemas.microsoft.com/office/powerpoint/2012/main" userId="4c462214de6f30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732" autoAdjust="0"/>
  </p:normalViewPr>
  <p:slideViewPr>
    <p:cSldViewPr>
      <p:cViewPr varScale="1">
        <p:scale>
          <a:sx n="34" d="100"/>
          <a:sy n="34" d="100"/>
        </p:scale>
        <p:origin x="696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D2F48-3FD8-494C-99F9-043A752DB95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8567E-0561-4961-A147-F3E473A00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37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8567E-0561-4961-A147-F3E473A00B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04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8567E-0561-4961-A147-F3E473A00B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8567E-0561-4961-A147-F3E473A00B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7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l="2411" t="19058" r="279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3352800" y="1507578"/>
            <a:ext cx="11430000" cy="556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3"/>
              </a:lnSpc>
            </a:pPr>
            <a:r>
              <a:rPr lang="en-US" sz="4470" u="sng" spc="-75" dirty="0">
                <a:solidFill>
                  <a:srgbClr val="F6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 Hamah 1964 Bold"/>
              </a:rPr>
              <a:t> 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A76DBA7D-35DB-15E4-EFE4-841D29C84A06}"/>
              </a:ext>
            </a:extLst>
          </p:cNvPr>
          <p:cNvSpPr txBox="1"/>
          <p:nvPr/>
        </p:nvSpPr>
        <p:spPr>
          <a:xfrm>
            <a:off x="-76200" y="3848100"/>
            <a:ext cx="18288000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600" spc="-163" dirty="0">
                <a:solidFill>
                  <a:srgbClr val="F6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Yas Bold"/>
              </a:rPr>
              <a:t>   BUILDING THE GLOBAL RESILIENCE UNIVERSITY</a:t>
            </a:r>
          </a:p>
          <a:p>
            <a:pPr algn="ctr">
              <a:lnSpc>
                <a:spcPts val="8640"/>
              </a:lnSpc>
            </a:pPr>
            <a:r>
              <a:rPr lang="en-US" sz="6600" spc="-75" dirty="0">
                <a:solidFill>
                  <a:srgbClr val="F6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 Hamah 1964 Bold"/>
              </a:rPr>
              <a:t> Global Resilience through Youth Empowerment</a:t>
            </a:r>
            <a:endParaRPr lang="en-US" sz="6600" spc="-163" dirty="0">
              <a:solidFill>
                <a:srgbClr val="F6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Yas Bold"/>
            </a:endParaRPr>
          </a:p>
        </p:txBody>
      </p:sp>
    </p:spTree>
    <p:extLst>
      <p:ext uri="{BB962C8B-B14F-4D97-AF65-F5344CB8AC3E}">
        <p14:creationId xmlns:p14="http://schemas.microsoft.com/office/powerpoint/2010/main" val="205227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l="2411" t="19058" r="279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43000"/>
          </a:blip>
          <a:srcRect t="19963" b="43930"/>
          <a:stretch>
            <a:fillRect/>
          </a:stretch>
        </p:blipFill>
        <p:spPr>
          <a:xfrm>
            <a:off x="-2590800" y="-2172289"/>
            <a:ext cx="9855481" cy="503241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2400" y="495300"/>
            <a:ext cx="18288000" cy="715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91" normalizeH="0" baseline="0" noProof="0" dirty="0">
                <a:ln>
                  <a:noFill/>
                </a:ln>
                <a:solidFill>
                  <a:srgbClr val="F6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XB Yas Bold"/>
                <a:ea typeface="+mn-ea"/>
                <a:cs typeface="+mn-cs"/>
              </a:rPr>
              <a:t>Global Resilience Consortium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ADD1B1-E6F2-8EBD-DDF6-20CECAFCD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520" y="1562100"/>
            <a:ext cx="14824959" cy="85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68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959F004-351C-4ABF-86B3-71984DB96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18" b="42085"/>
          <a:stretch/>
        </p:blipFill>
        <p:spPr>
          <a:xfrm>
            <a:off x="13868400" y="474329"/>
            <a:ext cx="3522122" cy="198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06CBE5-6974-48A4-BAD7-79BBAA995D57}"/>
              </a:ext>
            </a:extLst>
          </p:cNvPr>
          <p:cNvSpPr txBox="1"/>
          <p:nvPr/>
        </p:nvSpPr>
        <p:spPr>
          <a:xfrm>
            <a:off x="688258" y="3220727"/>
            <a:ext cx="1230740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marR="0" lvl="0" indent="-428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Calibri"/>
                <a:ea typeface="Calibri" panose="020F0502020204030204" pitchFamily="34" charset="0"/>
              </a:rPr>
              <a:t>Announced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in New Delhi, India on 3 October 2018 </a:t>
            </a:r>
            <a:r>
              <a:rPr lang="en-US" sz="3600" dirty="0">
                <a:solidFill>
                  <a:schemeClr val="bg1"/>
                </a:solidFill>
                <a:latin typeface="Calibri"/>
                <a:ea typeface="Calibri" panose="020F0502020204030204" pitchFamily="34" charset="0"/>
              </a:rPr>
              <a:t>in support of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150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th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anniversary of Mahatma Gandhi’s birthday</a:t>
            </a:r>
          </a:p>
          <a:p>
            <a:pPr marL="428625" marR="0" lvl="0" indent="-428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428625" marR="0" lvl="0" indent="-428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The Conference</a:t>
            </a:r>
            <a:r>
              <a:rPr lang="en-US" sz="36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concluded to raise beyond 2030 through integrated learning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“One Million Youth Leaders for Global Sustainable Development” (1M2030)</a:t>
            </a:r>
          </a:p>
          <a:p>
            <a:pPr marL="428625" marR="0" lvl="0" indent="-428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428625" marR="0" lvl="0" indent="-428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Mission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is to implement and carry forward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UNSDGs goals beyond 2030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as the end state of sustainable development bottom-up approach to complement UN top-down approaches</a:t>
            </a:r>
          </a:p>
          <a:p>
            <a:pPr marL="428625" marR="0" lvl="0" indent="-428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600" dirty="0">
              <a:solidFill>
                <a:schemeClr val="bg1"/>
              </a:solidFill>
              <a:latin typeface="Calibri"/>
            </a:endParaRPr>
          </a:p>
          <a:p>
            <a:pPr marL="428625" marR="0" lvl="0" indent="-428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Calibri"/>
              </a:rPr>
              <a:t>Building toward the </a:t>
            </a:r>
            <a:r>
              <a:rPr lang="en-US" sz="3600" b="1" u="sng" dirty="0">
                <a:solidFill>
                  <a:schemeClr val="bg1"/>
                </a:solidFill>
                <a:latin typeface="Calibri"/>
              </a:rPr>
              <a:t>“Global Resilience University</a:t>
            </a:r>
            <a:r>
              <a:rPr lang="en-US" sz="3600" b="1" dirty="0">
                <a:solidFill>
                  <a:schemeClr val="bg1"/>
                </a:solidFill>
                <a:latin typeface="Calibri"/>
              </a:rPr>
              <a:t>” </a:t>
            </a:r>
            <a:endParaRPr lang="en-IN" sz="36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ABD74-5EF6-4D9E-AAB9-FE0B56A9CCF0}"/>
              </a:ext>
            </a:extLst>
          </p:cNvPr>
          <p:cNvSpPr txBox="1"/>
          <p:nvPr/>
        </p:nvSpPr>
        <p:spPr>
          <a:xfrm>
            <a:off x="685800" y="1056687"/>
            <a:ext cx="1242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Fulfilling the “Delhi Proclamation”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DA4EBF-3EDD-2416-C487-55B80F10B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7447" y="4598206"/>
            <a:ext cx="3814759" cy="38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1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959F004-351C-4ABF-86B3-71984DB96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18" b="42085"/>
          <a:stretch/>
        </p:blipFill>
        <p:spPr>
          <a:xfrm>
            <a:off x="14123504" y="439486"/>
            <a:ext cx="3522122" cy="1981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C95F07-0993-4BE7-86A1-5C8C5A17A272}"/>
              </a:ext>
            </a:extLst>
          </p:cNvPr>
          <p:cNvSpPr txBox="1"/>
          <p:nvPr/>
        </p:nvSpPr>
        <p:spPr>
          <a:xfrm>
            <a:off x="1295380" y="311663"/>
            <a:ext cx="117296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… To address the United Nations 		17 Sustainable Development Goals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58DC9-9939-4F3B-BE25-DC4A193E8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046" y="2945155"/>
            <a:ext cx="10815241" cy="6035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AD5094-568B-4081-A6A7-66361466CCEE}"/>
              </a:ext>
            </a:extLst>
          </p:cNvPr>
          <p:cNvSpPr txBox="1"/>
          <p:nvPr/>
        </p:nvSpPr>
        <p:spPr>
          <a:xfrm>
            <a:off x="13944600" y="3184690"/>
            <a:ext cx="41984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To build trustworthy collaborative relationships in unity of effort through communities of practice </a:t>
            </a:r>
          </a:p>
        </p:txBody>
      </p:sp>
    </p:spTree>
    <p:extLst>
      <p:ext uri="{BB962C8B-B14F-4D97-AF65-F5344CB8AC3E}">
        <p14:creationId xmlns:p14="http://schemas.microsoft.com/office/powerpoint/2010/main" val="390588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959F004-351C-4ABF-86B3-71984DB96F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18" b="42085"/>
          <a:stretch/>
        </p:blipFill>
        <p:spPr>
          <a:xfrm>
            <a:off x="14123504" y="439486"/>
            <a:ext cx="3522122" cy="1981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C95F07-0993-4BE7-86A1-5C8C5A17A272}"/>
              </a:ext>
            </a:extLst>
          </p:cNvPr>
          <p:cNvSpPr txBox="1"/>
          <p:nvPr/>
        </p:nvSpPr>
        <p:spPr>
          <a:xfrm>
            <a:off x="170899" y="800100"/>
            <a:ext cx="136028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… Leading to a Global Resilience University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DE9E57-7A66-D6DD-5E38-01CBE386C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36" y="2430645"/>
            <a:ext cx="13602802" cy="800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58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132</Words>
  <Application>Microsoft Office PowerPoint</Application>
  <PresentationFormat>Custom</PresentationFormat>
  <Paragraphs>18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Arial</vt:lpstr>
      <vt:lpstr>Ara Hamah 1964 Bold</vt:lpstr>
      <vt:lpstr>XB Yas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Christman</dc:creator>
  <cp:lastModifiedBy>Walter Christman</cp:lastModifiedBy>
  <cp:revision>28</cp:revision>
  <dcterms:created xsi:type="dcterms:W3CDTF">2021-02-05T00:01:05Z</dcterms:created>
  <dcterms:modified xsi:type="dcterms:W3CDTF">2022-07-07T02:59:35Z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5019474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